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274" r:id="rId1"/>
  </p:sldMasterIdLst>
  <p:sldIdLst>
    <p:sldId id="442" r:id="rId2"/>
    <p:sldId id="443" r:id="rId3"/>
    <p:sldId id="331" r:id="rId4"/>
    <p:sldId id="332" r:id="rId5"/>
    <p:sldId id="333" r:id="rId6"/>
    <p:sldId id="334" r:id="rId7"/>
    <p:sldId id="335" r:id="rId8"/>
    <p:sldId id="389" r:id="rId9"/>
    <p:sldId id="390" r:id="rId10"/>
    <p:sldId id="391" r:id="rId11"/>
    <p:sldId id="392" r:id="rId12"/>
    <p:sldId id="336" r:id="rId13"/>
    <p:sldId id="337" r:id="rId14"/>
    <p:sldId id="338" r:id="rId15"/>
    <p:sldId id="339" r:id="rId16"/>
    <p:sldId id="444" r:id="rId17"/>
    <p:sldId id="445" r:id="rId18"/>
    <p:sldId id="393" r:id="rId19"/>
    <p:sldId id="394" r:id="rId20"/>
    <p:sldId id="341" r:id="rId21"/>
    <p:sldId id="384" r:id="rId22"/>
    <p:sldId id="385" r:id="rId2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7823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220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oticenter.com.br/geral/img/blogs/2015_04_17_12394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5" y="5949281"/>
            <a:ext cx="4491991" cy="761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544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  <p:sp>
        <p:nvSpPr>
          <p:cNvPr id="10" name="Re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  <p:sp>
        <p:nvSpPr>
          <p:cNvPr id="6" name="Re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zz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EA09B45-BE3E-4A62-A77F-2AE764098ABA}" type="datetimeFigureOut">
              <a:rPr lang="pt-BR" smtClean="0"/>
              <a:t>06/10/2017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2FD2881-1DDD-4C94-A039-7CF8F33D56AF}" type="slidenum">
              <a:rPr lang="pt-BR" smtClean="0"/>
              <a:t>‹nº›</a:t>
            </a:fld>
            <a:endParaRPr lang="pt-BR"/>
          </a:p>
        </p:txBody>
      </p:sp>
      <p:sp>
        <p:nvSpPr>
          <p:cNvPr id="15" name="Re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75" r:id="rId1"/>
    <p:sldLayoutId id="2147485276" r:id="rId2"/>
    <p:sldLayoutId id="2147485277" r:id="rId3"/>
    <p:sldLayoutId id="2147485278" r:id="rId4"/>
    <p:sldLayoutId id="2147485279" r:id="rId5"/>
    <p:sldLayoutId id="2147485280" r:id="rId6"/>
    <p:sldLayoutId id="2147485281" r:id="rId7"/>
    <p:sldLayoutId id="2147485282" r:id="rId8"/>
    <p:sldLayoutId id="2147485283" r:id="rId9"/>
    <p:sldLayoutId id="2147485284" r:id="rId10"/>
    <p:sldLayoutId id="2147485285" r:id="rId11"/>
    <p:sldLayoutId id="2147485287" r:id="rId12"/>
    <p:sldLayoutId id="2147485308" r:id="rId13"/>
    <p:sldLayoutId id="2147485309" r:id="rId14"/>
    <p:sldLayoutId id="2147485310" r:id="rId15"/>
    <p:sldLayoutId id="2147485311" r:id="rId16"/>
    <p:sldLayoutId id="2147485312" r:id="rId17"/>
    <p:sldLayoutId id="2147485313" r:id="rId18"/>
    <p:sldLayoutId id="2147485315" r:id="rId19"/>
    <p:sldLayoutId id="2147485316" r:id="rId20"/>
    <p:sldLayoutId id="2147485317" r:id="rId21"/>
    <p:sldLayoutId id="2147485318" r:id="rId22"/>
    <p:sldLayoutId id="2147485319" r:id="rId23"/>
    <p:sldLayoutId id="2147485342" r:id="rId24"/>
    <p:sldLayoutId id="2147485343" r:id="rId25"/>
    <p:sldLayoutId id="2147485344" r:id="rId26"/>
    <p:sldLayoutId id="2147485345" r:id="rId27"/>
    <p:sldLayoutId id="2147485346" r:id="rId28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edisongarciajr@hotmail.com" TargetMode="Externa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1" y="332656"/>
            <a:ext cx="8172400" cy="4347294"/>
          </a:xfrm>
        </p:spPr>
        <p:txBody>
          <a:bodyPr/>
          <a:lstStyle/>
          <a:p>
            <a:pPr algn="ctr"/>
            <a:endParaRPr lang="pt-BR" sz="36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3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As novas regras de terceirização e suas possibilidades de aplicação – Lei n.º </a:t>
            </a:r>
            <a:r>
              <a:rPr lang="pt-BR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13.429/2017 e 13.467/2017</a:t>
            </a:r>
            <a:endParaRPr lang="pt-BR" sz="3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21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43608" y="548680"/>
            <a:ext cx="7532638" cy="5760070"/>
          </a:xfrm>
        </p:spPr>
        <p:txBody>
          <a:bodyPr>
            <a:normAutofit/>
          </a:bodyPr>
          <a:lstStyle/>
          <a:p>
            <a:r>
              <a:rPr lang="pt-BR" sz="2800" dirty="0" smtClean="0">
                <a:latin typeface="Arial" pitchFamily="34" charset="0"/>
                <a:cs typeface="Arial" pitchFamily="34" charset="0"/>
              </a:rPr>
              <a:t>A partir de Novembro</a:t>
            </a:r>
          </a:p>
          <a:p>
            <a:pPr marL="82296" indent="0">
              <a:buNone/>
            </a:pPr>
            <a:endParaRPr lang="pt-BR" sz="2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t-BR" sz="2800" dirty="0" smtClean="0">
                <a:latin typeface="Arial" pitchFamily="34" charset="0"/>
                <a:cs typeface="Arial" pitchFamily="34" charset="0"/>
              </a:rPr>
              <a:t>Contratante 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e contratada poderão estabelecer, se assim entenderem, que os empregados da contratada farão jus a salário equivalente ao pago aos empregados da contratante, além de outros direitos não previstos 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acima.</a:t>
            </a:r>
            <a:endParaRPr lang="pt-BR" sz="2800" dirty="0">
              <a:latin typeface="Arial" pitchFamily="34" charset="0"/>
              <a:cs typeface="Arial" pitchFamily="34" charset="0"/>
            </a:endParaRPr>
          </a:p>
          <a:p>
            <a:endParaRPr lang="pt-BR" sz="2800" dirty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48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43608" y="548680"/>
            <a:ext cx="7532638" cy="5760070"/>
          </a:xfrm>
        </p:spPr>
        <p:txBody>
          <a:bodyPr>
            <a:normAutofit/>
          </a:bodyPr>
          <a:lstStyle/>
          <a:p>
            <a:r>
              <a:rPr lang="pt-BR" sz="2800" dirty="0" smtClean="0">
                <a:latin typeface="Arial" pitchFamily="34" charset="0"/>
                <a:cs typeface="Arial" pitchFamily="34" charset="0"/>
              </a:rPr>
              <a:t>A partir de Novembro</a:t>
            </a:r>
          </a:p>
          <a:p>
            <a:pPr marL="82296" indent="0">
              <a:buNone/>
            </a:pPr>
            <a:endParaRPr lang="pt-BR" sz="2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t-BR" sz="2800" dirty="0" smtClean="0">
                <a:latin typeface="Arial" pitchFamily="34" charset="0"/>
                <a:cs typeface="Arial" pitchFamily="34" charset="0"/>
              </a:rPr>
              <a:t>Nos 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contratos que impliquem mobilização de empregados da contratada em número igual ou superior a 20% (vinte por cento) dos empregados da contratante, esta poderá disponibilizar aos empregados da contratada os serviços de alimentação e atendimento ambulatorial em outros locais apropriados e com igual padrão de atendimento, com vistas a manter o pleno funcionamento dos serviços existentes.</a:t>
            </a: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77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 fontScale="92500" lnSpcReduction="20000"/>
          </a:bodyPr>
          <a:lstStyle/>
          <a:p>
            <a:pPr marL="0" indent="0" algn="just"/>
            <a:r>
              <a:rPr lang="pt-BR" sz="2800" b="0" dirty="0" smtClean="0">
                <a:latin typeface="Arial" pitchFamily="34" charset="0"/>
                <a:cs typeface="Arial" pitchFamily="34" charset="0"/>
              </a:rPr>
              <a:t> Contratante </a:t>
            </a:r>
            <a:r>
              <a:rPr lang="pt-BR" sz="2800" b="0" dirty="0">
                <a:latin typeface="Arial" pitchFamily="34" charset="0"/>
                <a:cs typeface="Arial" pitchFamily="34" charset="0"/>
              </a:rPr>
              <a:t>é a pessoa física ou </a:t>
            </a:r>
            <a:r>
              <a:rPr lang="pt-BR" sz="2800" b="0" dirty="0" smtClean="0">
                <a:latin typeface="Arial" pitchFamily="34" charset="0"/>
                <a:cs typeface="Arial" pitchFamily="34" charset="0"/>
              </a:rPr>
              <a:t>jurídica que </a:t>
            </a:r>
            <a:r>
              <a:rPr lang="pt-BR" sz="2800" b="0" dirty="0">
                <a:latin typeface="Arial" pitchFamily="34" charset="0"/>
                <a:cs typeface="Arial" pitchFamily="34" charset="0"/>
              </a:rPr>
              <a:t>celebra contrato com empresa de prestação de serviços determinados e específicos. </a:t>
            </a:r>
            <a:endParaRPr lang="pt-BR" sz="2800" b="0" dirty="0" smtClean="0">
              <a:latin typeface="Arial" pitchFamily="34" charset="0"/>
              <a:cs typeface="Arial" pitchFamily="34" charset="0"/>
            </a:endParaRPr>
          </a:p>
          <a:p>
            <a:pPr marL="0" indent="0" algn="just"/>
            <a:endParaRPr lang="pt-BR" sz="2800" dirty="0" smtClean="0">
              <a:latin typeface="Arial" pitchFamily="34" charset="0"/>
              <a:cs typeface="Arial" pitchFamily="34" charset="0"/>
            </a:endParaRPr>
          </a:p>
          <a:p>
            <a:pPr marL="0" indent="0" algn="just"/>
            <a:r>
              <a:rPr lang="pt-BR" sz="28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partir de Novembro</a:t>
            </a:r>
          </a:p>
          <a:p>
            <a:pPr marL="0" indent="0" algn="just"/>
            <a:endParaRPr lang="pt-BR" sz="2800" dirty="0" smtClean="0">
              <a:latin typeface="Arial" pitchFamily="34" charset="0"/>
              <a:cs typeface="Arial" pitchFamily="34" charset="0"/>
            </a:endParaRPr>
          </a:p>
          <a:p>
            <a:pPr marL="0" indent="0" algn="just"/>
            <a:r>
              <a:rPr lang="pt-BR" sz="2800" dirty="0" smtClean="0">
                <a:latin typeface="Arial" pitchFamily="34" charset="0"/>
                <a:cs typeface="Arial" pitchFamily="34" charset="0"/>
              </a:rPr>
              <a:t> Contratante 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é a pessoa física ou jurídica que celebra contrato com empresa de prestação de serviços relacionados a quaisquer de suas atividades, inclusive sua atividade principal.</a:t>
            </a:r>
          </a:p>
          <a:p>
            <a:pPr marL="82296" indent="0">
              <a:buNone/>
            </a:pPr>
            <a:r>
              <a:rPr lang="pt-BR" sz="2800" dirty="0"/>
              <a:t> </a:t>
            </a:r>
          </a:p>
          <a:p>
            <a:pPr marL="0" indent="0" algn="just"/>
            <a:endParaRPr lang="pt-BR" sz="2800" b="0" dirty="0" smtClean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Conceito de contratante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84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/>
          </a:bodyPr>
          <a:lstStyle/>
          <a:p>
            <a:pPr marL="0" indent="0" algn="just"/>
            <a:r>
              <a:rPr lang="pt-BR" sz="2800" b="0" dirty="0">
                <a:latin typeface="Arial" pitchFamily="34" charset="0"/>
                <a:cs typeface="Arial" pitchFamily="34" charset="0"/>
              </a:rPr>
              <a:t>É vedada à contratante a utilização dos trabalhadores em atividades distintas daquelas que foram objeto do contrato com a empresa prestadora de serviços. </a:t>
            </a:r>
            <a:endParaRPr lang="pt-BR" sz="2800" b="0" dirty="0" smtClean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Do trabalho específico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77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/>
          </a:bodyPr>
          <a:lstStyle/>
          <a:p>
            <a:pPr algn="just"/>
            <a:r>
              <a:rPr lang="pt-BR" sz="2800" b="0" dirty="0" smtClean="0">
                <a:latin typeface="Arial" pitchFamily="34" charset="0"/>
                <a:cs typeface="Arial" pitchFamily="34" charset="0"/>
              </a:rPr>
              <a:t>Os </a:t>
            </a:r>
            <a:r>
              <a:rPr lang="pt-BR" sz="2800" b="0" dirty="0">
                <a:latin typeface="Arial" pitchFamily="34" charset="0"/>
                <a:cs typeface="Arial" pitchFamily="34" charset="0"/>
              </a:rPr>
              <a:t>serviços contratados poderão ser executados nas instalações físicas da empresa contratante ou em outro local, de comum acordo entre as partes. </a:t>
            </a:r>
          </a:p>
          <a:p>
            <a:pPr algn="just"/>
            <a:endParaRPr lang="pt-BR" sz="3200" b="0" dirty="0" smtClean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Do local da prestação do serviço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87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/>
          </a:bodyPr>
          <a:lstStyle/>
          <a:p>
            <a:pPr marL="0" indent="0" algn="just"/>
            <a:r>
              <a:rPr lang="pt-BR" sz="2800" b="0" dirty="0">
                <a:latin typeface="Arial" pitchFamily="34" charset="0"/>
                <a:cs typeface="Arial" pitchFamily="34" charset="0"/>
              </a:rPr>
              <a:t>É responsabilidade da contratante garantir as condições de segurança, higiene e salubridade dos trabalhadores, quando o trabalho for realizado em suas dependências ou local previamente convencionado em contrato.</a:t>
            </a:r>
            <a:endParaRPr lang="pt-BR" sz="2800" b="0" dirty="0" smtClean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Da responsabilidade do contratante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19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/>
          </a:bodyPr>
          <a:lstStyle/>
          <a:p>
            <a:pPr marL="0" indent="0" algn="just"/>
            <a:r>
              <a:rPr lang="pt-BR" sz="2800" b="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pt-BR" sz="2800" b="0" dirty="0">
                <a:latin typeface="Arial" pitchFamily="34" charset="0"/>
                <a:cs typeface="Arial" pitchFamily="34" charset="0"/>
              </a:rPr>
              <a:t>empresa contratante é subsidiariamente responsável pelas obrigações trabalhistas referentes ao período em que ocorrer a prestação de serviços, e o recolhimento das contribuições </a:t>
            </a:r>
            <a:r>
              <a:rPr lang="pt-BR" sz="2800" b="0" dirty="0" smtClean="0">
                <a:latin typeface="Arial" pitchFamily="34" charset="0"/>
                <a:cs typeface="Arial" pitchFamily="34" charset="0"/>
              </a:rPr>
              <a:t>previdenciárias.</a:t>
            </a:r>
            <a:endParaRPr lang="pt-BR" b="0" dirty="0" smtClean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Da obrigação subsidiária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62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/>
          </a:bodyPr>
          <a:lstStyle/>
          <a:p>
            <a:r>
              <a:rPr lang="pt-BR" sz="2800" b="0" dirty="0">
                <a:latin typeface="Arial" pitchFamily="34" charset="0"/>
                <a:cs typeface="Arial" pitchFamily="34" charset="0"/>
              </a:rPr>
              <a:t>O contrato de prestação de serviços conterá: </a:t>
            </a:r>
          </a:p>
          <a:p>
            <a:r>
              <a:rPr lang="pt-BR" sz="2800" b="0" dirty="0">
                <a:latin typeface="Arial" pitchFamily="34" charset="0"/>
                <a:cs typeface="Arial" pitchFamily="34" charset="0"/>
              </a:rPr>
              <a:t>I - qualificação das partes; </a:t>
            </a:r>
          </a:p>
          <a:p>
            <a:r>
              <a:rPr lang="pt-BR" sz="2800" b="0" dirty="0">
                <a:latin typeface="Arial" pitchFamily="34" charset="0"/>
                <a:cs typeface="Arial" pitchFamily="34" charset="0"/>
              </a:rPr>
              <a:t>II - especificação do serviço a ser prestado; </a:t>
            </a:r>
          </a:p>
          <a:p>
            <a:r>
              <a:rPr lang="pt-BR" sz="2800" b="0" dirty="0">
                <a:latin typeface="Arial" pitchFamily="34" charset="0"/>
                <a:cs typeface="Arial" pitchFamily="34" charset="0"/>
              </a:rPr>
              <a:t>III - prazo para realização do serviço, quando for o caso;</a:t>
            </a:r>
          </a:p>
          <a:p>
            <a:r>
              <a:rPr lang="pt-BR" sz="2800" b="0" dirty="0">
                <a:latin typeface="Arial" pitchFamily="34" charset="0"/>
                <a:cs typeface="Arial" pitchFamily="34" charset="0"/>
              </a:rPr>
              <a:t>IV - valor</a:t>
            </a:r>
            <a:endParaRPr lang="pt-BR" sz="2800" b="0" dirty="0" smtClean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Do contrato de prestação de serviço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32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/>
          </a:bodyPr>
          <a:lstStyle/>
          <a:p>
            <a:pPr algn="just"/>
            <a:r>
              <a:rPr lang="pt-BR" sz="2800" dirty="0">
                <a:latin typeface="Arial" pitchFamily="34" charset="0"/>
                <a:cs typeface="Arial" pitchFamily="34" charset="0"/>
              </a:rPr>
              <a:t>Não pode figurar como contratada, 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pessoa jurídica cujos titulares ou sócios tenham, nos últimos dezoito meses, prestado serviços à contratante na qualidade de empregado ou trabalhador sem vínculo empregatício, exceto se os referidos titulares ou sócios forem aposentados.</a:t>
            </a:r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Vedação a figurar como Terceirizada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45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/>
          </a:bodyPr>
          <a:lstStyle/>
          <a:p>
            <a:r>
              <a:rPr lang="pt-BR" sz="2800" dirty="0">
                <a:latin typeface="Arial" pitchFamily="34" charset="0"/>
                <a:cs typeface="Arial" pitchFamily="34" charset="0"/>
              </a:rPr>
              <a:t>O empregado que for demitido não poderá prestar serviços para esta mesma empresa na qualidade de empregado de empresa prestadora de serviços antes do decurso de prazo de dezoito meses, contados a partir da demissão do empregado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pt-BR" sz="2800" dirty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Vedação a figurar como Terceirizada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72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908720"/>
            <a:ext cx="7532638" cy="5118447"/>
          </a:xfrm>
        </p:spPr>
        <p:txBody>
          <a:bodyPr>
            <a:normAutofit/>
          </a:bodyPr>
          <a:lstStyle/>
          <a:p>
            <a:pPr algn="just"/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Lei n.º 13.429/2017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 Esta Lei entra em vigor na data de sua </a:t>
            </a:r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publicação – DOU 31/03/2017</a:t>
            </a:r>
          </a:p>
          <a:p>
            <a:pPr marL="82296" indent="0" algn="just">
              <a:buNone/>
            </a:pPr>
            <a:endParaRPr lang="pt-B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Lei nº 13.467/2017 </a:t>
            </a: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 Esta Lei entra em vigor após decorridos cento e vinte dias de sua publicação oficial</a:t>
            </a:r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sz="2800" smtClean="0">
                <a:latin typeface="Arial" panose="020B0604020202020204" pitchFamily="34" charset="0"/>
                <a:cs typeface="Arial" panose="020B0604020202020204" pitchFamily="34" charset="0"/>
              </a:rPr>
              <a:t>DOU 14/07/2017 -11/11/2017</a:t>
            </a:r>
            <a:endParaRPr lang="pt-B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 algn="just">
              <a:buNone/>
            </a:pPr>
            <a:endParaRPr lang="pt-B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t-B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Lei nº 6.019/1974</a:t>
            </a:r>
            <a:endParaRPr lang="pt-B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93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2420888"/>
            <a:ext cx="7532638" cy="4183062"/>
          </a:xfrm>
        </p:spPr>
        <p:txBody>
          <a:bodyPr>
            <a:normAutofit/>
          </a:bodyPr>
          <a:lstStyle/>
          <a:p>
            <a:pPr marL="0" indent="0" algn="just"/>
            <a:r>
              <a:rPr lang="pt-BR" sz="2800" b="0" dirty="0" smtClean="0">
                <a:latin typeface="Arial" pitchFamily="34" charset="0"/>
                <a:cs typeface="Arial" pitchFamily="34" charset="0"/>
              </a:rPr>
              <a:t> Desde 31/03/2017</a:t>
            </a:r>
          </a:p>
          <a:p>
            <a:pPr marL="0" indent="0" algn="just"/>
            <a:endParaRPr lang="pt-BR" sz="2800" dirty="0">
              <a:latin typeface="Arial" pitchFamily="34" charset="0"/>
              <a:cs typeface="Arial" pitchFamily="34" charset="0"/>
            </a:endParaRPr>
          </a:p>
          <a:p>
            <a:pPr marL="0" indent="0" algn="just"/>
            <a:r>
              <a:rPr lang="pt-BR" sz="2800" b="0" dirty="0" smtClean="0">
                <a:latin typeface="Arial" pitchFamily="34" charset="0"/>
                <a:cs typeface="Arial" pitchFamily="34" charset="0"/>
              </a:rPr>
              <a:t> Reforma trabalhista Novembro/2017</a:t>
            </a:r>
            <a:endParaRPr lang="pt-BR" sz="2800" b="0" dirty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Vigência e aplicabilidade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38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1" y="1268760"/>
            <a:ext cx="7632847" cy="3411190"/>
          </a:xfrm>
        </p:spPr>
        <p:txBody>
          <a:bodyPr>
            <a:normAutofit/>
          </a:bodyPr>
          <a:lstStyle/>
          <a:p>
            <a:endParaRPr lang="pt-BR" sz="3200" dirty="0" smtClean="0"/>
          </a:p>
          <a:p>
            <a:endParaRPr lang="pt-BR" sz="3200" dirty="0"/>
          </a:p>
          <a:p>
            <a:pPr algn="ctr"/>
            <a:r>
              <a:rPr lang="pt-BR" sz="3200" dirty="0" smtClean="0">
                <a:latin typeface="Arial" pitchFamily="34" charset="0"/>
                <a:cs typeface="Arial" pitchFamily="34" charset="0"/>
              </a:rPr>
              <a:t>CONCLUSÕES FINAIS</a:t>
            </a:r>
            <a:endParaRPr lang="pt-BR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31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1" y="1196752"/>
            <a:ext cx="7776863" cy="3483198"/>
          </a:xfrm>
        </p:spPr>
        <p:txBody>
          <a:bodyPr>
            <a:normAutofit/>
          </a:bodyPr>
          <a:lstStyle/>
          <a:p>
            <a:pPr algn="ctr"/>
            <a:endParaRPr lang="pt-BR" sz="28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2800" dirty="0" smtClean="0">
                <a:latin typeface="Arial" pitchFamily="34" charset="0"/>
                <a:cs typeface="Arial" pitchFamily="34" charset="0"/>
              </a:rPr>
              <a:t>OBRIGADO!!!</a:t>
            </a:r>
          </a:p>
          <a:p>
            <a:pPr algn="ctr"/>
            <a:endParaRPr lang="pt-BR" sz="28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2800" dirty="0" smtClean="0">
                <a:latin typeface="Arial" pitchFamily="34" charset="0"/>
                <a:cs typeface="Arial" pitchFamily="34" charset="0"/>
              </a:rPr>
              <a:t>Contato: </a:t>
            </a:r>
            <a:r>
              <a:rPr lang="pt-BR" sz="2800" dirty="0" smtClean="0">
                <a:latin typeface="Arial" pitchFamily="34" charset="0"/>
                <a:cs typeface="Arial" pitchFamily="34" charset="0"/>
                <a:hlinkClick r:id="rId2"/>
              </a:rPr>
              <a:t>edisongarciajr@hotmail.com</a:t>
            </a:r>
            <a:endParaRPr lang="pt-BR" sz="28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pt-BR" sz="2800" dirty="0" err="1" smtClean="0">
                <a:latin typeface="Arial" pitchFamily="34" charset="0"/>
                <a:cs typeface="Arial" pitchFamily="34" charset="0"/>
              </a:rPr>
              <a:t>Facebook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pt-BR" sz="2800" dirty="0" err="1" smtClean="0">
                <a:latin typeface="Arial" pitchFamily="34" charset="0"/>
                <a:cs typeface="Arial" pitchFamily="34" charset="0"/>
              </a:rPr>
              <a:t>edison.garciajunior</a:t>
            </a:r>
            <a:endParaRPr lang="pt-BR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26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340768"/>
            <a:ext cx="7532638" cy="4758407"/>
          </a:xfrm>
        </p:spPr>
        <p:txBody>
          <a:bodyPr>
            <a:normAutofit fontScale="92500" lnSpcReduction="20000"/>
          </a:bodyPr>
          <a:lstStyle/>
          <a:p>
            <a:pPr algn="r"/>
            <a:endParaRPr lang="pt-BR" dirty="0" smtClean="0"/>
          </a:p>
          <a:p>
            <a:pPr algn="just"/>
            <a:r>
              <a:rPr lang="pt-BR" sz="2800" b="0" dirty="0" smtClean="0">
                <a:latin typeface="Arial" pitchFamily="34" charset="0"/>
                <a:cs typeface="Arial" pitchFamily="34" charset="0"/>
              </a:rPr>
              <a:t>Empresa </a:t>
            </a:r>
            <a:r>
              <a:rPr lang="pt-BR" sz="2800" b="0" dirty="0">
                <a:latin typeface="Arial" pitchFamily="34" charset="0"/>
                <a:cs typeface="Arial" pitchFamily="34" charset="0"/>
              </a:rPr>
              <a:t>prestadora de serviços a terceiros é a pessoa jurídica de direito privado destinada a prestar à contratante serviços determinados e específicos. </a:t>
            </a:r>
            <a:endParaRPr lang="pt-BR" sz="2800" b="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pt-BR" sz="2800" b="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t-BR" sz="2800" dirty="0">
                <a:latin typeface="Arial" pitchFamily="34" charset="0"/>
                <a:cs typeface="Arial" pitchFamily="34" charset="0"/>
              </a:rPr>
              <a:t>Considera-se prestação de serviços a terceiros a transferência feita pela contratante da execução de quaisquer de suas atividades, inclusive sua atividade principal, à pessoa jurídica de direito privado prestadora de serviços que possua capacidade econômica compatível com a sua execução.</a:t>
            </a:r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  <a:p>
            <a:pPr algn="just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1006599" y="365125"/>
            <a:ext cx="7381825" cy="543595"/>
          </a:xfrm>
        </p:spPr>
        <p:txBody>
          <a:bodyPr>
            <a:no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Conceito de empresa prestadora de serviços a terceiros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23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/>
          </a:bodyPr>
          <a:lstStyle/>
          <a:p>
            <a:pPr marL="0" indent="0" algn="just"/>
            <a:r>
              <a:rPr lang="pt-BR" sz="2800" b="0" dirty="0">
                <a:latin typeface="Arial" pitchFamily="34" charset="0"/>
                <a:cs typeface="Arial" pitchFamily="34" charset="0"/>
              </a:rPr>
              <a:t>A empresa prestadora de serviços contrata, remunera e dirige o trabalho realizado por seus trabalhadores, ou </a:t>
            </a:r>
            <a:r>
              <a:rPr lang="pt-BR" sz="2800" b="0" dirty="0" smtClean="0">
                <a:latin typeface="Arial" pitchFamily="34" charset="0"/>
                <a:cs typeface="Arial" pitchFamily="34" charset="0"/>
              </a:rPr>
              <a:t>subcontrata (</a:t>
            </a:r>
            <a:r>
              <a:rPr lang="pt-BR" sz="2800" b="0" dirty="0" err="1" smtClean="0">
                <a:latin typeface="Arial" pitchFamily="34" charset="0"/>
                <a:cs typeface="Arial" pitchFamily="34" charset="0"/>
              </a:rPr>
              <a:t>quarterização</a:t>
            </a:r>
            <a:r>
              <a:rPr lang="pt-BR" sz="2800" b="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pt-BR" sz="2800" b="0" dirty="0">
                <a:latin typeface="Arial" pitchFamily="34" charset="0"/>
                <a:cs typeface="Arial" pitchFamily="34" charset="0"/>
              </a:rPr>
              <a:t>outras empresas para realização desses serviços. </a:t>
            </a:r>
            <a:endParaRPr lang="pt-BR" sz="2800" b="0" dirty="0" smtClean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1" y="332656"/>
            <a:ext cx="7992888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Obrigação da empresa prestadora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96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1916113"/>
            <a:ext cx="7532638" cy="4183062"/>
          </a:xfrm>
        </p:spPr>
        <p:txBody>
          <a:bodyPr>
            <a:normAutofit/>
          </a:bodyPr>
          <a:lstStyle/>
          <a:p>
            <a:pPr marL="0" indent="0" algn="just"/>
            <a:r>
              <a:rPr lang="pt-BR" sz="2800" b="0" dirty="0" smtClean="0">
                <a:latin typeface="Arial" pitchFamily="34" charset="0"/>
                <a:cs typeface="Arial" pitchFamily="34" charset="0"/>
              </a:rPr>
              <a:t>Não </a:t>
            </a:r>
            <a:r>
              <a:rPr lang="pt-BR" sz="2800" b="0" dirty="0">
                <a:latin typeface="Arial" pitchFamily="34" charset="0"/>
                <a:cs typeface="Arial" pitchFamily="34" charset="0"/>
              </a:rPr>
              <a:t>se configura vínculo empregatício entre os trabalhadores, ou sócios das empresas prestadoras de serviços, qualquer que seja o seu </a:t>
            </a:r>
            <a:r>
              <a:rPr lang="pt-BR" sz="2800" b="0" dirty="0" smtClean="0">
                <a:latin typeface="Arial" pitchFamily="34" charset="0"/>
                <a:cs typeface="Arial" pitchFamily="34" charset="0"/>
              </a:rPr>
              <a:t>ramo, </a:t>
            </a:r>
            <a:r>
              <a:rPr lang="pt-BR" sz="2800" b="0" dirty="0">
                <a:latin typeface="Arial" pitchFamily="34" charset="0"/>
                <a:cs typeface="Arial" pitchFamily="34" charset="0"/>
              </a:rPr>
              <a:t>e a empresa contratante</a:t>
            </a:r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Da inexistência de vínculo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71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971600" y="2204864"/>
            <a:ext cx="7532638" cy="4183062"/>
          </a:xfrm>
        </p:spPr>
        <p:txBody>
          <a:bodyPr>
            <a:normAutofit/>
          </a:bodyPr>
          <a:lstStyle/>
          <a:p>
            <a:r>
              <a:rPr lang="pt-BR" sz="2800" b="0" dirty="0">
                <a:latin typeface="Arial" pitchFamily="34" charset="0"/>
                <a:cs typeface="Arial" pitchFamily="34" charset="0"/>
              </a:rPr>
              <a:t>I - prova de inscrição no Cadastro Nacional da Pessoa Jurídica (CNPJ); </a:t>
            </a:r>
          </a:p>
          <a:p>
            <a:r>
              <a:rPr lang="pt-BR" sz="2800" b="0" dirty="0">
                <a:latin typeface="Arial" pitchFamily="34" charset="0"/>
                <a:cs typeface="Arial" pitchFamily="34" charset="0"/>
              </a:rPr>
              <a:t>II - registro na Junta Comercial; </a:t>
            </a:r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Requisitos para funcionamento da empresa prestadora de serviços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9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43608" y="836713"/>
            <a:ext cx="7532638" cy="5472037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pt-BR" sz="3600" b="0" dirty="0" smtClean="0">
                <a:latin typeface="Arial" panose="020B0604020202020204" pitchFamily="34" charset="0"/>
                <a:cs typeface="Arial" pitchFamily="34" charset="0"/>
              </a:rPr>
              <a:t>III </a:t>
            </a:r>
            <a:r>
              <a:rPr lang="pt-BR" sz="3600" b="0" dirty="0">
                <a:latin typeface="Arial" pitchFamily="34" charset="0"/>
                <a:cs typeface="Arial" pitchFamily="34" charset="0"/>
              </a:rPr>
              <a:t>- capital social compatível com o número de empregados, observando-se os seguintes parâmetros: </a:t>
            </a:r>
          </a:p>
          <a:p>
            <a:pPr algn="just"/>
            <a:r>
              <a:rPr lang="pt-BR" sz="3600" b="0" dirty="0">
                <a:latin typeface="Arial" pitchFamily="34" charset="0"/>
                <a:cs typeface="Arial" pitchFamily="34" charset="0"/>
              </a:rPr>
              <a:t>a) empresas com até dez empregados - capital mínimo de R$ 10.000,00 (dez mil reais); </a:t>
            </a:r>
          </a:p>
          <a:p>
            <a:pPr algn="just"/>
            <a:r>
              <a:rPr lang="pt-BR" sz="3600" b="0" dirty="0">
                <a:latin typeface="Arial" pitchFamily="34" charset="0"/>
                <a:cs typeface="Arial" pitchFamily="34" charset="0"/>
              </a:rPr>
              <a:t>b) empresas com mais de dez e até vinte empregados - capital mínimo de R$ 25.000,00 (vinte e cinco mil reais); </a:t>
            </a:r>
          </a:p>
          <a:p>
            <a:pPr algn="just"/>
            <a:r>
              <a:rPr lang="pt-BR" sz="3600" b="0" dirty="0">
                <a:latin typeface="Arial" pitchFamily="34" charset="0"/>
                <a:cs typeface="Arial" pitchFamily="34" charset="0"/>
              </a:rPr>
              <a:t>c) empresas com mais de vinte e até cinquenta empregados - capital mínimo de R$ 45.000,00 (quarenta e cinco mil reais); </a:t>
            </a:r>
          </a:p>
          <a:p>
            <a:pPr algn="just"/>
            <a:r>
              <a:rPr lang="pt-BR" sz="3600" b="0" dirty="0">
                <a:latin typeface="Arial" pitchFamily="34" charset="0"/>
                <a:cs typeface="Arial" pitchFamily="34" charset="0"/>
              </a:rPr>
              <a:t>d) empresas com mais de cinquenta e até cem empregados - capital mínimo de R$ 100.000,00 (cem mil reais); e </a:t>
            </a:r>
          </a:p>
          <a:p>
            <a:pPr algn="just"/>
            <a:r>
              <a:rPr lang="pt-BR" sz="3600" b="0" dirty="0">
                <a:latin typeface="Arial" pitchFamily="34" charset="0"/>
                <a:cs typeface="Arial" pitchFamily="34" charset="0"/>
              </a:rPr>
              <a:t>e) empresas com mais de cem empregados - capital mínimo de R$ 250.000,00 (duzentos e cinquenta mil reais).</a:t>
            </a:r>
            <a:endParaRPr lang="pt-BR" sz="3600" b="0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pt-B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1"/>
            <a:ext cx="7381825" cy="836712"/>
          </a:xfrm>
        </p:spPr>
        <p:txBody>
          <a:bodyPr>
            <a:normAutofit/>
          </a:bodyPr>
          <a:lstStyle/>
          <a:p>
            <a:r>
              <a:rPr lang="pt-BR" sz="3200" b="1" dirty="0" smtClean="0">
                <a:effectLst/>
                <a:latin typeface="Arial" pitchFamily="34" charset="0"/>
                <a:cs typeface="Arial" pitchFamily="34" charset="0"/>
              </a:rPr>
              <a:t>Do capital social</a:t>
            </a:r>
            <a:endParaRPr lang="pt-BR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66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43608" y="2348880"/>
            <a:ext cx="7532638" cy="3959870"/>
          </a:xfrm>
        </p:spPr>
        <p:txBody>
          <a:bodyPr>
            <a:normAutofit/>
          </a:bodyPr>
          <a:lstStyle/>
          <a:p>
            <a:r>
              <a:rPr lang="pt-BR" sz="2800" dirty="0">
                <a:latin typeface="Arial" pitchFamily="34" charset="0"/>
                <a:cs typeface="Arial" pitchFamily="34" charset="0"/>
              </a:rPr>
              <a:t>São asseguradas aos empregados da empresa prestadora de 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serviços, 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quando e enquanto os serviços, que podem ser de qualquer uma das atividades da contratante, forem executados nas dependências da tomadora, as mesmas condições:</a:t>
            </a: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ítulo 3"/>
          <p:cNvSpPr>
            <a:spLocks noGrp="1"/>
          </p:cNvSpPr>
          <p:nvPr>
            <p:ph type="title" idx="4294967295"/>
          </p:nvPr>
        </p:nvSpPr>
        <p:spPr>
          <a:xfrm>
            <a:off x="971600" y="365125"/>
            <a:ext cx="7381825" cy="1047750"/>
          </a:xfrm>
        </p:spPr>
        <p:txBody>
          <a:bodyPr>
            <a:normAutofit fontScale="90000"/>
          </a:bodyPr>
          <a:lstStyle/>
          <a:p>
            <a:r>
              <a:rPr lang="pt-BR" dirty="0" smtClean="0">
                <a:latin typeface="Arial" pitchFamily="34" charset="0"/>
                <a:cs typeface="Arial" pitchFamily="34" charset="0"/>
              </a:rPr>
              <a:t>Direitos aos empregados da Terceirizada – a partir de Novembro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96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1043608" y="548680"/>
            <a:ext cx="7532638" cy="5760070"/>
          </a:xfrm>
        </p:spPr>
        <p:txBody>
          <a:bodyPr>
            <a:normAutofit fontScale="92500"/>
          </a:bodyPr>
          <a:lstStyle/>
          <a:p>
            <a:r>
              <a:rPr lang="pt-BR" sz="2800" dirty="0">
                <a:latin typeface="Arial" pitchFamily="34" charset="0"/>
                <a:cs typeface="Arial" pitchFamily="34" charset="0"/>
              </a:rPr>
              <a:t>I - relativas a:</a:t>
            </a:r>
          </a:p>
          <a:p>
            <a:pPr algn="just"/>
            <a:r>
              <a:rPr lang="pt-BR" sz="2800" dirty="0">
                <a:latin typeface="Arial" pitchFamily="34" charset="0"/>
                <a:cs typeface="Arial" pitchFamily="34" charset="0"/>
              </a:rPr>
              <a:t>a) alimentação garantida aos empregados da contratante, quando oferecida em refeitórios;</a:t>
            </a:r>
          </a:p>
          <a:p>
            <a:pPr algn="just"/>
            <a:r>
              <a:rPr lang="pt-BR" sz="2800" dirty="0">
                <a:latin typeface="Arial" pitchFamily="34" charset="0"/>
                <a:cs typeface="Arial" pitchFamily="34" charset="0"/>
              </a:rPr>
              <a:t>b) direito de utilizar os serviços de transporte;</a:t>
            </a:r>
          </a:p>
          <a:p>
            <a:pPr algn="just"/>
            <a:r>
              <a:rPr lang="pt-BR" sz="2800" dirty="0">
                <a:latin typeface="Arial" pitchFamily="34" charset="0"/>
                <a:cs typeface="Arial" pitchFamily="34" charset="0"/>
              </a:rPr>
              <a:t>c) atendimento médico ou ambulatorial existente nas dependências da contratante ou local por ela designado;</a:t>
            </a:r>
          </a:p>
          <a:p>
            <a:pPr algn="just"/>
            <a:r>
              <a:rPr lang="pt-BR" sz="2800" dirty="0">
                <a:latin typeface="Arial" pitchFamily="34" charset="0"/>
                <a:cs typeface="Arial" pitchFamily="34" charset="0"/>
              </a:rPr>
              <a:t>d) treinamento adequado, fornecido pela contratada, quando a atividade o exigir</a:t>
            </a:r>
            <a:r>
              <a:rPr lang="pt-BR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r>
              <a:rPr lang="pt-BR" sz="2800" dirty="0">
                <a:latin typeface="Arial" pitchFamily="34" charset="0"/>
                <a:cs typeface="Arial" pitchFamily="34" charset="0"/>
              </a:rPr>
              <a:t>II - sanitárias, de medidas de proteção à saúde e de segurança no trabalho e de instalações adequadas à prestação do serviço.</a:t>
            </a:r>
          </a:p>
          <a:p>
            <a:endParaRPr lang="pt-BR" sz="2800" dirty="0">
              <a:latin typeface="Arial" pitchFamily="34" charset="0"/>
              <a:cs typeface="Arial" pitchFamily="34" charset="0"/>
            </a:endParaRPr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just"/>
            <a:endParaRPr lang="pt-BR" sz="2800" b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35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Solstí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60622</TotalTime>
  <Words>669</Words>
  <Application>Microsoft Office PowerPoint</Application>
  <PresentationFormat>Apresentação na tela (4:3)</PresentationFormat>
  <Paragraphs>124</Paragraphs>
  <Slides>22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22</vt:i4>
      </vt:variant>
    </vt:vector>
  </HeadingPairs>
  <TitlesOfParts>
    <vt:vector size="27" baseType="lpstr">
      <vt:lpstr>Arial</vt:lpstr>
      <vt:lpstr>Gill Sans MT</vt:lpstr>
      <vt:lpstr>Verdana</vt:lpstr>
      <vt:lpstr>Wingdings 2</vt:lpstr>
      <vt:lpstr>Solstício</vt:lpstr>
      <vt:lpstr>Apresentação do PowerPoint</vt:lpstr>
      <vt:lpstr>Apresentação do PowerPoint</vt:lpstr>
      <vt:lpstr>Conceito de empresa prestadora de serviços a terceiros</vt:lpstr>
      <vt:lpstr>Obrigação da empresa prestadora</vt:lpstr>
      <vt:lpstr>Da inexistência de vínculo</vt:lpstr>
      <vt:lpstr>Requisitos para funcionamento da empresa prestadora de serviços</vt:lpstr>
      <vt:lpstr>Do capital social</vt:lpstr>
      <vt:lpstr>Direitos aos empregados da Terceirizada – a partir de Novembro</vt:lpstr>
      <vt:lpstr>Apresentação do PowerPoint</vt:lpstr>
      <vt:lpstr>Apresentação do PowerPoint</vt:lpstr>
      <vt:lpstr>Apresentação do PowerPoint</vt:lpstr>
      <vt:lpstr>Conceito de contratante</vt:lpstr>
      <vt:lpstr>Do trabalho específico</vt:lpstr>
      <vt:lpstr>Do local da prestação do serviço</vt:lpstr>
      <vt:lpstr>Da responsabilidade do contratante</vt:lpstr>
      <vt:lpstr>Da obrigação subsidiária</vt:lpstr>
      <vt:lpstr>Do contrato de prestação de serviço</vt:lpstr>
      <vt:lpstr>Vedação a figurar como Terceirizada</vt:lpstr>
      <vt:lpstr>Vedação a figurar como Terceirizada</vt:lpstr>
      <vt:lpstr>Vigência e aplicabilidade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Simples Nacional 2017</dc:title>
  <dc:creator>123</dc:creator>
  <cp:lastModifiedBy>Usuário do Windows</cp:lastModifiedBy>
  <cp:revision>120</cp:revision>
  <dcterms:created xsi:type="dcterms:W3CDTF">2016-11-20T17:52:20Z</dcterms:created>
  <dcterms:modified xsi:type="dcterms:W3CDTF">2017-10-06T11:48:20Z</dcterms:modified>
</cp:coreProperties>
</file>